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vml" ContentType="application/vnd.openxmlformats-officedocument.vmlDrawing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7" r:id="rId2"/>
    <p:sldId id="266" r:id="rId3"/>
    <p:sldId id="265" r:id="rId4"/>
    <p:sldId id="316" r:id="rId5"/>
    <p:sldId id="318" r:id="rId6"/>
    <p:sldId id="269" r:id="rId7"/>
    <p:sldId id="299" r:id="rId8"/>
    <p:sldId id="317" r:id="rId9"/>
    <p:sldId id="282" r:id="rId10"/>
    <p:sldId id="283" r:id="rId11"/>
    <p:sldId id="303" r:id="rId12"/>
    <p:sldId id="320" r:id="rId13"/>
    <p:sldId id="309" r:id="rId14"/>
    <p:sldId id="315" r:id="rId15"/>
    <p:sldId id="310" r:id="rId16"/>
    <p:sldId id="311" r:id="rId17"/>
    <p:sldId id="289" r:id="rId18"/>
    <p:sldId id="284" r:id="rId19"/>
    <p:sldId id="308" r:id="rId20"/>
    <p:sldId id="288" r:id="rId21"/>
    <p:sldId id="286" r:id="rId22"/>
    <p:sldId id="267" r:id="rId23"/>
    <p:sldId id="301" r:id="rId24"/>
    <p:sldId id="285" r:id="rId25"/>
    <p:sldId id="305" r:id="rId26"/>
    <p:sldId id="280" r:id="rId27"/>
    <p:sldId id="313" r:id="rId28"/>
    <p:sldId id="290" r:id="rId29"/>
    <p:sldId id="264" r:id="rId30"/>
    <p:sldId id="263" r:id="rId31"/>
    <p:sldId id="287" r:id="rId32"/>
    <p:sldId id="281" r:id="rId33"/>
    <p:sldId id="319" r:id="rId3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66FF"/>
    <a:srgbClr val="993366"/>
    <a:srgbClr val="008000"/>
    <a:srgbClr val="CCFF99"/>
    <a:srgbClr val="FFFF66"/>
    <a:srgbClr val="0066FF"/>
    <a:srgbClr val="FF9999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2639" autoAdjust="0"/>
  </p:normalViewPr>
  <p:slideViewPr>
    <p:cSldViewPr>
      <p:cViewPr varScale="1">
        <p:scale>
          <a:sx n="105" d="100"/>
          <a:sy n="105" d="100"/>
        </p:scale>
        <p:origin x="151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238" cy="479425"/>
          </a:xfrm>
          <a:prstGeom prst="rect">
            <a:avLst/>
          </a:prstGeom>
        </p:spPr>
        <p:txBody>
          <a:bodyPr vert="horz" lIns="96649" tIns="48325" rIns="96649" bIns="48325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1"/>
            <a:ext cx="3170238" cy="479425"/>
          </a:xfrm>
          <a:prstGeom prst="rect">
            <a:avLst/>
          </a:prstGeom>
        </p:spPr>
        <p:txBody>
          <a:bodyPr vert="horz" lIns="96649" tIns="48325" rIns="96649" bIns="48325" rtlCol="0"/>
          <a:lstStyle>
            <a:lvl1pPr algn="r">
              <a:defRPr sz="1300"/>
            </a:lvl1pPr>
          </a:lstStyle>
          <a:p>
            <a:pPr>
              <a:defRPr/>
            </a:pPr>
            <a:fld id="{7F003CF7-C638-479A-B15F-1871276F657D}" type="datetimeFigureOut">
              <a:rPr lang="en-US"/>
              <a:pPr>
                <a:defRPr/>
              </a:pPr>
              <a:t>4/20/2019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9"/>
            <a:ext cx="3170238" cy="479425"/>
          </a:xfrm>
          <a:prstGeom prst="rect">
            <a:avLst/>
          </a:prstGeom>
        </p:spPr>
        <p:txBody>
          <a:bodyPr vert="horz" lIns="96649" tIns="48325" rIns="96649" bIns="48325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9"/>
            <a:ext cx="3170238" cy="479425"/>
          </a:xfrm>
          <a:prstGeom prst="rect">
            <a:avLst/>
          </a:prstGeom>
        </p:spPr>
        <p:txBody>
          <a:bodyPr vert="horz" lIns="96649" tIns="48325" rIns="96649" bIns="48325" rtlCol="0" anchor="b"/>
          <a:lstStyle>
            <a:lvl1pPr algn="r">
              <a:defRPr sz="1300"/>
            </a:lvl1pPr>
          </a:lstStyle>
          <a:p>
            <a:pPr>
              <a:defRPr/>
            </a:pPr>
            <a:fld id="{7F962D3E-714A-4B67-8ED5-05F71C3E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98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9" y="4560890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A677E960-5156-4ABC-8263-F0DC9CF43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51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F8F7FB-7903-4EBA-8432-B32D5F6328A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40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09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30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61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90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75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08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72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57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92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44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70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19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52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21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24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47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969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31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857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12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69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043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55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73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63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40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64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51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51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6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E960-5156-4ABC-8263-F0DC9CF4397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lum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5334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8709" name="Line 5"/>
          <p:cNvSpPr>
            <a:spLocks noChangeShapeType="1"/>
          </p:cNvSpPr>
          <p:nvPr/>
        </p:nvSpPr>
        <p:spPr bwMode="auto">
          <a:xfrm>
            <a:off x="152400" y="6629400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8710" name="Line 6"/>
          <p:cNvSpPr>
            <a:spLocks noChangeShapeType="1"/>
          </p:cNvSpPr>
          <p:nvPr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8711" name="Line 7"/>
          <p:cNvSpPr>
            <a:spLocks noChangeShapeType="1"/>
          </p:cNvSpPr>
          <p:nvPr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8714" name="Text Box 10"/>
          <p:cNvSpPr txBox="1">
            <a:spLocks noChangeArrowheads="1"/>
          </p:cNvSpPr>
          <p:nvPr/>
        </p:nvSpPr>
        <p:spPr bwMode="auto">
          <a:xfrm>
            <a:off x="76200" y="6400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328715" name="Text Box 11"/>
          <p:cNvSpPr txBox="1">
            <a:spLocks noChangeArrowheads="1"/>
          </p:cNvSpPr>
          <p:nvPr/>
        </p:nvSpPr>
        <p:spPr bwMode="auto">
          <a:xfrm>
            <a:off x="134938" y="63881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EE3F4289-4F78-4D9D-8899-826D176631D2}" type="slidenum">
              <a:rPr lang="en-US" sz="1200">
                <a:solidFill>
                  <a:schemeClr val="bg1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28716" name="Rectangle 12"/>
          <p:cNvSpPr>
            <a:spLocks noChangeArrowheads="1"/>
          </p:cNvSpPr>
          <p:nvPr/>
        </p:nvSpPr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8717" name="Rectangle 13"/>
          <p:cNvSpPr>
            <a:spLocks noChangeArrowheads="1"/>
          </p:cNvSpPr>
          <p:nvPr/>
        </p:nvSpPr>
        <p:spPr bwMode="auto">
          <a:xfrm rot="16200000">
            <a:off x="-1362868" y="2810559"/>
            <a:ext cx="3219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66FF33"/>
                </a:solidFill>
                <a:latin typeface="Times New Roman" pitchFamily="18" charset="0"/>
              </a:rPr>
              <a:t>Piano Tuning</a:t>
            </a:r>
            <a:endParaRPr lang="en-US" sz="3600" b="1" dirty="0">
              <a:solidFill>
                <a:srgbClr val="66FF33"/>
              </a:solidFill>
              <a:latin typeface="Imprint MT Shadow" pitchFamily="8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vGJfyycCE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d-yY2egBvto" TargetMode="External"/><Relationship Id="rId4" Type="http://schemas.openxmlformats.org/officeDocument/2006/relationships/hyperlink" Target="https://www.youtube.com/watch?v=cK4REjqGc9w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package" Target="../embeddings/Microsoft_Excel_Worksheet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image" Target="../media/image25.emf"/><Relationship Id="rId4" Type="http://schemas.openxmlformats.org/officeDocument/2006/relationships/package" Target="../embeddings/Microsoft_PowerPoint_Slide.sld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gif"/><Relationship Id="rId5" Type="http://schemas.openxmlformats.org/officeDocument/2006/relationships/image" Target="../media/image5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3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notesSlide" Target="../notesSlides/notesSlide25.xml"/><Relationship Id="rId7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1.phys.vt.edu/~kimballton/home/pub/piano/tuner-app/FFTuning.htm" TargetMode="External"/><Relationship Id="rId5" Type="http://schemas.openxmlformats.org/officeDocument/2006/relationships/hyperlink" Target="http://www.phys.vt.edu/~vogelaar" TargetMode="Externa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0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8.png"/><Relationship Id="rId5" Type="http://schemas.microsoft.com/office/2007/relationships/media" Target="../media/media6.mp3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914400" y="1066800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00CC00"/>
                </a:solidFill>
              </a:rPr>
              <a:t> </a:t>
            </a:r>
            <a:r>
              <a:rPr lang="en-US" sz="4000" b="1" dirty="0">
                <a:solidFill>
                  <a:srgbClr val="00CC00"/>
                </a:solidFill>
              </a:rPr>
              <a:t>For Physicists &amp; Engineers</a:t>
            </a:r>
            <a:br>
              <a:rPr lang="en-US" sz="4000" b="1" dirty="0">
                <a:solidFill>
                  <a:srgbClr val="00CC00"/>
                </a:solidFill>
              </a:rPr>
            </a:br>
            <a:r>
              <a:rPr lang="en-US" sz="2400" b="1" dirty="0">
                <a:solidFill>
                  <a:srgbClr val="00CC00"/>
                </a:solidFill>
              </a:rPr>
              <a:t>using your</a:t>
            </a:r>
            <a:br>
              <a:rPr lang="en-US" sz="2400" b="1" dirty="0">
                <a:solidFill>
                  <a:srgbClr val="00CC00"/>
                </a:solidFill>
              </a:rPr>
            </a:br>
            <a:endParaRPr lang="en-US" sz="2400" b="1" dirty="0">
              <a:solidFill>
                <a:srgbClr val="00CC00"/>
              </a:solidFill>
            </a:endParaRP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1066800" y="228600"/>
            <a:ext cx="7391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atin typeface="Times New Roman" pitchFamily="18" charset="0"/>
                <a:sym typeface="Wingdings" pitchFamily="2" charset="2"/>
              </a:rPr>
              <a:t>Piano</a:t>
            </a:r>
            <a:r>
              <a:rPr lang="en-US" sz="4800" dirty="0" err="1">
                <a:solidFill>
                  <a:srgbClr val="FF0000"/>
                </a:solidFill>
                <a:sym typeface="Wingdings" pitchFamily="2" charset="2"/>
              </a:rPr>
              <a:t></a:t>
            </a:r>
            <a:r>
              <a:rPr lang="en-US" sz="4800" b="1" dirty="0" err="1">
                <a:latin typeface="Times New Roman" pitchFamily="18" charset="0"/>
                <a:sym typeface="Wingdings" pitchFamily="2" charset="2"/>
              </a:rPr>
              <a:t>Repair</a:t>
            </a:r>
            <a:r>
              <a:rPr lang="en-US" sz="4800" b="1" dirty="0">
                <a:latin typeface="Times New Roman" pitchFamily="18" charset="0"/>
                <a:sym typeface="Wingdings" pitchFamily="2" charset="2"/>
              </a:rPr>
              <a:t> &amp;Tuning</a:t>
            </a:r>
            <a:endParaRPr lang="en-US" sz="4800" dirty="0">
              <a:latin typeface="Imprint MT Shadow" pitchFamily="82" charset="0"/>
            </a:endParaRP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295400" y="2209800"/>
            <a:ext cx="7143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Laptop, Microphone, and Hammer</a:t>
            </a:r>
            <a:endParaRPr lang="en-US" i="1" dirty="0"/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1143000" y="3200400"/>
            <a:ext cx="719248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Bruce Vogelaar, Hans Robinson, </a:t>
            </a:r>
            <a:r>
              <a:rPr lang="en-US" sz="2400" b="1" dirty="0" err="1"/>
              <a:t>Tatsu</a:t>
            </a:r>
            <a:r>
              <a:rPr lang="en-US" sz="2400" b="1" dirty="0"/>
              <a:t> Takeuchi</a:t>
            </a:r>
            <a:br>
              <a:rPr lang="en-US" b="1" dirty="0"/>
            </a:br>
            <a:r>
              <a:rPr lang="en-US" b="1" dirty="0"/>
              <a:t>Virginia Tech</a:t>
            </a:r>
            <a:endParaRPr lang="en-US" b="1" i="1" dirty="0"/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4572000" y="3886200"/>
            <a:ext cx="37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/>
              <a:t>at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1905000" y="4267200"/>
            <a:ext cx="58288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3:00 - 4:30 pm Hahn Hall North Rm 130</a:t>
            </a:r>
          </a:p>
          <a:p>
            <a:pPr algn="ctr"/>
            <a:r>
              <a:rPr lang="en-US" sz="2400" b="1" dirty="0"/>
              <a:t>April 20, 2019</a:t>
            </a: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4495800" y="2743200"/>
            <a:ext cx="425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/>
              <a:t>by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" y="5638800"/>
            <a:ext cx="243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24 tone fun</a:t>
            </a:r>
            <a:endParaRPr lang="en-US" dirty="0"/>
          </a:p>
          <a:p>
            <a:r>
              <a:rPr lang="en-US" dirty="0">
                <a:hlinkClick r:id="rId4"/>
              </a:rPr>
              <a:t>Janko Keyboard</a:t>
            </a:r>
            <a:endParaRPr lang="en-US" dirty="0"/>
          </a:p>
          <a:p>
            <a:r>
              <a:rPr lang="en-US" dirty="0">
                <a:hlinkClick r:id="rId5"/>
              </a:rPr>
              <a:t>Fluid piano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52400"/>
            <a:ext cx="4292600" cy="631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9600" y="914400"/>
                <a:ext cx="3657599" cy="399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Going up by  5</a:t>
                </a:r>
                <a:r>
                  <a:rPr lang="en-US" baseline="30000" dirty="0"/>
                  <a:t>th</a:t>
                </a:r>
                <a:r>
                  <a:rPr lang="en-US" dirty="0"/>
                  <a:t>s </a:t>
                </a:r>
              </a:p>
              <a:p>
                <a:r>
                  <a:rPr lang="en-US" dirty="0"/>
                  <a:t>12 times brings you </a:t>
                </a:r>
                <a:r>
                  <a:rPr lang="en-US" b="1" i="1" dirty="0">
                    <a:latin typeface="Times New Roman" pitchFamily="18" charset="0"/>
                    <a:cs typeface="Times New Roman" pitchFamily="18" charset="0"/>
                  </a:rPr>
                  <a:t>very</a:t>
                </a:r>
              </a:p>
              <a:p>
                <a:r>
                  <a:rPr lang="en-US" dirty="0"/>
                  <a:t>near the same note</a:t>
                </a:r>
              </a:p>
              <a:p>
                <a:r>
                  <a:rPr lang="en-US" dirty="0"/>
                  <a:t>(but 7 octaves up)</a:t>
                </a:r>
              </a:p>
              <a:p>
                <a:endParaRPr lang="en-US" dirty="0"/>
              </a:p>
              <a:p>
                <a:r>
                  <a:rPr lang="en-US" dirty="0"/>
                  <a:t>this suggests 12 notes per octave</a:t>
                </a:r>
              </a:p>
              <a:p>
                <a:br>
                  <a:rPr lang="en-US" dirty="0"/>
                </a:br>
                <a:r>
                  <a:rPr lang="en-US" dirty="0"/>
                  <a:t>Equal temper: space by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1</m:t>
                        </m:r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g>
                      <m:e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‘cents’ between two notes:</a:t>
                </a:r>
                <a:br>
                  <a:rPr lang="en-US" dirty="0"/>
                </a:br>
                <a:r>
                  <a:rPr lang="en-US" dirty="0"/>
                  <a:t>1200 * log</a:t>
                </a:r>
                <a:r>
                  <a:rPr lang="en-US" baseline="-25000" dirty="0"/>
                  <a:t>2</a:t>
                </a:r>
                <a:r>
                  <a:rPr lang="en-US" dirty="0"/>
                  <a:t>(f</a:t>
                </a:r>
                <a:r>
                  <a:rPr lang="en-US" baseline="-25000" dirty="0"/>
                  <a:t>2</a:t>
                </a:r>
                <a:r>
                  <a:rPr lang="en-US" dirty="0"/>
                  <a:t>/f</a:t>
                </a:r>
                <a:r>
                  <a:rPr lang="en-US" baseline="-25000" dirty="0"/>
                  <a:t>1</a:t>
                </a:r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r>
                  <a:rPr lang="en-US" dirty="0"/>
                  <a:t>Octave = 1200 cents</a:t>
                </a:r>
              </a:p>
              <a:p>
                <a:r>
                  <a:rPr lang="en-US" dirty="0"/>
                  <a:t>(“Wolf “ fifth is off by 23 cents.)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914400"/>
                <a:ext cx="3657599" cy="3997313"/>
              </a:xfrm>
              <a:prstGeom prst="rect">
                <a:avLst/>
              </a:prstGeom>
              <a:blipFill rotWithShape="1">
                <a:blip r:embed="rId6"/>
                <a:stretch>
                  <a:fillRect l="-1333" t="-762" b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781800" y="19050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3200" y="358140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</a:t>
            </a:r>
            <a:r>
              <a:rPr lang="en-US" baseline="-25000" dirty="0"/>
              <a:t>2</a:t>
            </a:r>
            <a:r>
              <a:rPr lang="en-US" dirty="0"/>
              <a:t>(f)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6488668"/>
            <a:ext cx="3962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</a:t>
            </a:r>
            <a:r>
              <a:rPr lang="en-US" baseline="-25000" dirty="0"/>
              <a:t>2</a:t>
            </a:r>
            <a:r>
              <a:rPr lang="en-US" dirty="0"/>
              <a:t>(f) </a:t>
            </a:r>
            <a:r>
              <a:rPr lang="en-US" dirty="0">
                <a:solidFill>
                  <a:srgbClr val="FF0000"/>
                </a:solidFill>
              </a:rPr>
              <a:t>shifted down into same octave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6096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“Wolf ” fifth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962400" y="4495800"/>
            <a:ext cx="1143000" cy="1524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16200000">
            <a:off x="3368074" y="2043930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Up by  5ths:  (3/2)</a:t>
            </a:r>
            <a:r>
              <a:rPr lang="en-US" baseline="30000" dirty="0"/>
              <a:t>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" y="152400"/>
            <a:ext cx="3175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</a:rPr>
              <a:t>“Circle of 5</a:t>
            </a:r>
            <a:r>
              <a:rPr lang="en-US" sz="3200" b="1" baseline="30000" dirty="0">
                <a:solidFill>
                  <a:srgbClr val="0066FF"/>
                </a:solidFill>
              </a:rPr>
              <a:t>th</a:t>
            </a:r>
            <a:r>
              <a:rPr lang="en-US" sz="3200" b="1" dirty="0">
                <a:solidFill>
                  <a:srgbClr val="0066FF"/>
                </a:solidFill>
              </a:rPr>
              <a:t> s”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11"/>
              <p:cNvSpPr txBox="1"/>
              <p:nvPr/>
            </p:nvSpPr>
            <p:spPr bwMode="auto">
              <a:xfrm>
                <a:off x="8153099" y="2793099"/>
                <a:ext cx="311150" cy="3333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Object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3099" y="2793099"/>
                <a:ext cx="311150" cy="333375"/>
              </a:xfrm>
              <a:prstGeom prst="rect">
                <a:avLst/>
              </a:prstGeom>
              <a:blipFill>
                <a:blip r:embed="rId7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>
            <a:off x="8296275" y="2488299"/>
            <a:ext cx="0" cy="30480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"/>
              <p:cNvSpPr txBox="1"/>
              <p:nvPr/>
            </p:nvSpPr>
            <p:spPr bwMode="auto">
              <a:xfrm>
                <a:off x="7131919" y="2274332"/>
                <a:ext cx="533400" cy="35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1.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Object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1919" y="2274332"/>
                <a:ext cx="533400" cy="355600"/>
              </a:xfrm>
              <a:prstGeom prst="rect">
                <a:avLst/>
              </a:prstGeom>
              <a:blipFill>
                <a:blip r:embed="rId8"/>
                <a:stretch>
                  <a:fillRect r="-80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H="1">
            <a:off x="7665319" y="2403978"/>
            <a:ext cx="533400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newfifth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7400" y="60198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305862"/>
              </p:ext>
            </p:extLst>
          </p:nvPr>
        </p:nvGraphicFramePr>
        <p:xfrm>
          <a:off x="914400" y="76200"/>
          <a:ext cx="8032194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22" name="Worksheet" r:id="rId4" imgW="17383055" imgH="14678010" progId="Excel.Sheet.12">
                  <p:embed/>
                </p:oleObj>
              </mc:Choice>
              <mc:Fallback>
                <p:oleObj name="Worksheet" r:id="rId4" imgW="17383055" imgH="146780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00" y="76200"/>
                        <a:ext cx="8032194" cy="678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657600" y="1524000"/>
            <a:ext cx="1600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nearest just fraction:</a:t>
            </a:r>
          </a:p>
        </p:txBody>
      </p:sp>
    </p:spTree>
    <p:extLst>
      <p:ext uri="{BB962C8B-B14F-4D97-AF65-F5344CB8AC3E}">
        <p14:creationId xmlns:p14="http://schemas.microsoft.com/office/powerpoint/2010/main" val="3896853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resource.isvr.soton.ac.uk/spcg/tutorial/tutorial/Tutorial_files/standingstring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445981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60020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guitar string is fixed at its two ends, and can vibrate in several harmonic modes.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4"/>
              <p:cNvSpPr txBox="1"/>
              <p:nvPr/>
            </p:nvSpPr>
            <p:spPr bwMode="auto">
              <a:xfrm>
                <a:off x="838200" y="3886200"/>
                <a:ext cx="3187700" cy="2609850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US" sz="2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US" sz="2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3886200"/>
                <a:ext cx="3187700" cy="26098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096000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27" name="Object 3"/>
              <p:cNvSpPr txBox="1"/>
              <p:nvPr/>
            </p:nvSpPr>
            <p:spPr bwMode="auto">
              <a:xfrm>
                <a:off x="6400800" y="1524000"/>
                <a:ext cx="354013" cy="419100"/>
              </a:xfrm>
              <a:prstGeom prst="rect">
                <a:avLst/>
              </a:prstGeom>
              <a:noFill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827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0800" y="1524000"/>
                <a:ext cx="354013" cy="419100"/>
              </a:xfrm>
              <a:prstGeom prst="rect">
                <a:avLst/>
              </a:prstGeom>
              <a:blipFill rotWithShape="1">
                <a:blip r:embed="rId5"/>
                <a:stretch>
                  <a:fillRect l="-3448" r="-1724" b="-7246"/>
                </a:stretch>
              </a:blipFill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 flipV="1">
            <a:off x="4953000" y="1752600"/>
            <a:ext cx="1524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81800" y="1752600"/>
            <a:ext cx="1676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828" name="Object 4"/>
              <p:cNvSpPr txBox="1"/>
              <p:nvPr/>
            </p:nvSpPr>
            <p:spPr bwMode="auto">
              <a:xfrm>
                <a:off x="7239000" y="4343400"/>
                <a:ext cx="354013" cy="450850"/>
              </a:xfrm>
              <a:prstGeom prst="rect">
                <a:avLst/>
              </a:prstGeom>
              <a:noFill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82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9000" y="4343400"/>
                <a:ext cx="354013" cy="450850"/>
              </a:xfrm>
              <a:prstGeom prst="rect">
                <a:avLst/>
              </a:prstGeom>
              <a:blipFill rotWithShape="1">
                <a:blip r:embed="rId6"/>
                <a:stretch>
                  <a:fillRect l="-5172" r="-1724"/>
                </a:stretch>
              </a:blipFill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H="1">
            <a:off x="6400800" y="457200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7828" idx="3"/>
          </p:cNvCxnSpPr>
          <p:nvPr/>
        </p:nvCxnSpPr>
        <p:spPr>
          <a:xfrm>
            <a:off x="7593013" y="4568825"/>
            <a:ext cx="179387" cy="4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81600" y="579120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dirty="0"/>
              <a:t> = speed of wave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string</a:t>
            </a:r>
            <a:r>
              <a:rPr lang="en-US" dirty="0"/>
              <a:t>]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F4A4221-F3B3-42AF-A2B7-DED8350D3625}"/>
              </a:ext>
            </a:extLst>
          </p:cNvPr>
          <p:cNvSpPr txBox="1">
            <a:spLocks/>
          </p:cNvSpPr>
          <p:nvPr/>
        </p:nvSpPr>
        <p:spPr>
          <a:xfrm>
            <a:off x="3454402" y="190855"/>
            <a:ext cx="250204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kern="0"/>
              <a:t>Guitar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5968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6116FFB-83AB-4033-9702-7F42CCDFFB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465148"/>
              </p:ext>
            </p:extLst>
          </p:nvPr>
        </p:nvGraphicFramePr>
        <p:xfrm>
          <a:off x="651360" y="457555"/>
          <a:ext cx="8340423" cy="3343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00" name="Slide" r:id="rId4" imgW="5940026" imgH="2380814" progId="PowerPoint.Slide.12">
                  <p:embed/>
                </p:oleObj>
              </mc:Choice>
              <mc:Fallback>
                <p:oleObj name="Slide" r:id="rId4" imgW="5940026" imgH="2380814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1360" y="457555"/>
                        <a:ext cx="8340423" cy="3343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01ADB07-90F6-458D-A687-6EFAE4124DFB}"/>
                  </a:ext>
                </a:extLst>
              </p:cNvPr>
              <p:cNvSpPr/>
              <p:nvPr/>
            </p:nvSpPr>
            <p:spPr>
              <a:xfrm>
                <a:off x="635087" y="4040617"/>
                <a:ext cx="3145258" cy="8720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g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01ADB07-90F6-458D-A687-6EFAE4124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87" y="4040617"/>
                <a:ext cx="3145258" cy="8720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B9FFEB6-9B18-425E-947F-9B6DA0A05030}"/>
                  </a:ext>
                </a:extLst>
              </p:cNvPr>
              <p:cNvSpPr/>
              <p:nvPr/>
            </p:nvSpPr>
            <p:spPr>
              <a:xfrm>
                <a:off x="738611" y="4867382"/>
                <a:ext cx="4669227" cy="549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−1/12 </m:t>
                            </m:r>
                          </m:sup>
                        </m:sSup>
                      </m:e>
                    </m:d>
                    <m:sSub>
                      <m:sSub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=0.05613</m:t>
                    </m:r>
                    <m:sSub>
                      <m:sSub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B9FFEB6-9B18-425E-947F-9B6DA0A050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11" y="4867382"/>
                <a:ext cx="4669227" cy="5498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https://www.guitarcontrol.com/images/blog/guitar-tricks_tunning.gif">
            <a:extLst>
              <a:ext uri="{FF2B5EF4-FFF2-40B4-BE49-F238E27FC236}">
                <a16:creationId xmlns:a16="http://schemas.microsoft.com/office/drawing/2014/main" id="{9B7BC11C-86DE-4B73-A2F0-E9ED83B76E48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14178" r="2941" b="10383"/>
          <a:stretch/>
        </p:blipFill>
        <p:spPr bwMode="auto">
          <a:xfrm>
            <a:off x="6553200" y="4343400"/>
            <a:ext cx="2362201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AAFBC4-2C87-4779-A4D3-AD0E76E006A4}"/>
              </a:ext>
            </a:extLst>
          </p:cNvPr>
          <p:cNvSpPr txBox="1"/>
          <p:nvPr/>
        </p:nvSpPr>
        <p:spPr>
          <a:xfrm>
            <a:off x="738611" y="3804476"/>
            <a:ext cx="277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Spacing between frets: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61CEB3-D023-44F1-92B7-2C935ABAADDD}"/>
              </a:ext>
            </a:extLst>
          </p:cNvPr>
          <p:cNvSpPr txBox="1"/>
          <p:nvPr/>
        </p:nvSpPr>
        <p:spPr>
          <a:xfrm>
            <a:off x="784024" y="5419545"/>
            <a:ext cx="5489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Pressing a string between frets raises the tension in the string leading to the idea of harmonic tuning: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Play harmonics by lightly touching strings when strumming at 1/2, 1/3, 1/4 length, etc.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D52D5-D564-4D21-801A-78A063441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2" y="190855"/>
            <a:ext cx="2502040" cy="533400"/>
          </a:xfrm>
        </p:spPr>
        <p:txBody>
          <a:bodyPr/>
          <a:lstStyle/>
          <a:p>
            <a:r>
              <a:rPr lang="en-US" dirty="0"/>
              <a:t>Guitar</a:t>
            </a:r>
          </a:p>
        </p:txBody>
      </p:sp>
    </p:spTree>
    <p:extLst>
      <p:ext uri="{BB962C8B-B14F-4D97-AF65-F5344CB8AC3E}">
        <p14:creationId xmlns:p14="http://schemas.microsoft.com/office/powerpoint/2010/main" val="2220212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tt.pauken.org/wp-content/uploads/2014/02/mode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aveguide.blog/wp-content/uploads/2018/01/membrane-mode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138F219-379F-4248-8EE4-1B9B18D10615}"/>
              </a:ext>
            </a:extLst>
          </p:cNvPr>
          <p:cNvSpPr txBox="1">
            <a:spLocks/>
          </p:cNvSpPr>
          <p:nvPr/>
        </p:nvSpPr>
        <p:spPr>
          <a:xfrm>
            <a:off x="838200" y="1524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kern="0" dirty="0"/>
              <a:t>Drums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257800" y="3938954"/>
            <a:ext cx="1236784" cy="177604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057400" y="4876800"/>
            <a:ext cx="925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(0,1)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34200" y="4648200"/>
            <a:ext cx="925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(1,2)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895600" y="5791200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radial and azimuthal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36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8F219-379F-4248-8EE4-1B9B18D1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381000"/>
          </a:xfrm>
        </p:spPr>
        <p:txBody>
          <a:bodyPr/>
          <a:lstStyle/>
          <a:p>
            <a:r>
              <a:rPr lang="en-US" dirty="0"/>
              <a:t>Drums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023CE-F14F-4717-A453-120D50854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15" y="838200"/>
            <a:ext cx="7846829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1C1AB5-441E-43A6-A734-00E6E76530DB}"/>
              </a:ext>
            </a:extLst>
          </p:cNvPr>
          <p:cNvSpPr txBox="1"/>
          <p:nvPr/>
        </p:nvSpPr>
        <p:spPr>
          <a:xfrm>
            <a:off x="685800" y="5275385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Modes of an ideal drumhead in a vacuum.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</a:rPr>
              <a:t>This is NOT what you’ll see on a real drum.</a:t>
            </a:r>
          </a:p>
        </p:txBody>
      </p:sp>
    </p:spTree>
    <p:extLst>
      <p:ext uri="{BB962C8B-B14F-4D97-AF65-F5344CB8AC3E}">
        <p14:creationId xmlns:p14="http://schemas.microsoft.com/office/powerpoint/2010/main" val="1360484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8F219-379F-4248-8EE4-1B9B18D1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381000"/>
          </a:xfrm>
        </p:spPr>
        <p:txBody>
          <a:bodyPr/>
          <a:lstStyle/>
          <a:p>
            <a:r>
              <a:rPr lang="en-US" dirty="0"/>
              <a:t>Drums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5F4CD-AC97-4A71-92FC-C33A41852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29" y="874693"/>
            <a:ext cx="8263135" cy="42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27148B-2579-4FD0-BA3B-C054FAB92E6E}"/>
              </a:ext>
            </a:extLst>
          </p:cNvPr>
          <p:cNvSpPr txBox="1"/>
          <p:nvPr/>
        </p:nvSpPr>
        <p:spPr>
          <a:xfrm>
            <a:off x="572796" y="5290809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First three are (0,1), (1,1), and (2,1).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</a:rPr>
              <a:t>Can confirm this by dampening out other modes (like playing harmonics on a guitar)</a:t>
            </a:r>
          </a:p>
        </p:txBody>
      </p:sp>
    </p:spTree>
    <p:extLst>
      <p:ext uri="{BB962C8B-B14F-4D97-AF65-F5344CB8AC3E}">
        <p14:creationId xmlns:p14="http://schemas.microsoft.com/office/powerpoint/2010/main" val="2204601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819307" y="2171820"/>
            <a:ext cx="2959205" cy="1303201"/>
            <a:chOff x="1124107" y="1219200"/>
            <a:chExt cx="2959205" cy="1488704"/>
          </a:xfrm>
        </p:grpSpPr>
        <p:pic>
          <p:nvPicPr>
            <p:cNvPr id="11776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3471"/>
            <a:stretch/>
          </p:blipFill>
          <p:spPr bwMode="auto">
            <a:xfrm>
              <a:off x="1143001" y="1219200"/>
              <a:ext cx="2940311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4844"/>
            <a:stretch/>
          </p:blipFill>
          <p:spPr bwMode="auto">
            <a:xfrm>
              <a:off x="1124107" y="1666702"/>
              <a:ext cx="2959205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2057400" y="2209800"/>
              <a:ext cx="38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057400" y="2286000"/>
              <a:ext cx="979755" cy="421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5</a:t>
              </a:r>
              <a:r>
                <a:rPr lang="en-US" baseline="30000" dirty="0">
                  <a:solidFill>
                    <a:srgbClr val="000000"/>
                  </a:solidFill>
                </a:rPr>
                <a:t>th</a:t>
              </a:r>
              <a:r>
                <a:rPr lang="en-US" dirty="0">
                  <a:solidFill>
                    <a:srgbClr val="000000"/>
                  </a:solidFill>
                </a:rPr>
                <a:t> (3/2)</a:t>
              </a:r>
              <a:endParaRPr lang="en-US" baseline="30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2000" y="3352800"/>
            <a:ext cx="3885570" cy="1422035"/>
            <a:chOff x="1143000" y="3124200"/>
            <a:chExt cx="3885570" cy="164694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2468"/>
            <a:stretch/>
          </p:blipFill>
          <p:spPr bwMode="auto">
            <a:xfrm>
              <a:off x="1160003" y="3432647"/>
              <a:ext cx="3868567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3777"/>
            <a:stretch/>
          </p:blipFill>
          <p:spPr bwMode="auto">
            <a:xfrm>
              <a:off x="1143000" y="3849688"/>
              <a:ext cx="388557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 rot="5400000">
              <a:off x="4420394" y="3275806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057400" y="426720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057400" y="4343398"/>
              <a:ext cx="958917" cy="427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4</a:t>
              </a:r>
              <a:r>
                <a:rPr lang="en-US" baseline="30000" dirty="0">
                  <a:solidFill>
                    <a:srgbClr val="000000"/>
                  </a:solidFill>
                </a:rPr>
                <a:t>th</a:t>
              </a:r>
              <a:r>
                <a:rPr lang="en-US" baseline="-25000" dirty="0">
                  <a:solidFill>
                    <a:srgbClr val="000000"/>
                  </a:solidFill>
                </a:rPr>
                <a:t> </a:t>
              </a:r>
              <a:r>
                <a:rPr lang="en-US" dirty="0">
                  <a:solidFill>
                    <a:srgbClr val="000000"/>
                  </a:solidFill>
                </a:rPr>
                <a:t>(4/3)</a:t>
              </a:r>
              <a:endParaRPr lang="en-US" baseline="30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51294" y="4648200"/>
            <a:ext cx="4425898" cy="1570021"/>
            <a:chOff x="1208494" y="4953000"/>
            <a:chExt cx="4425898" cy="179350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14792" y="5233340"/>
              <a:ext cx="441960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9330"/>
            <a:stretch/>
          </p:blipFill>
          <p:spPr bwMode="auto">
            <a:xfrm>
              <a:off x="1208494" y="5652440"/>
              <a:ext cx="4425898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Arrow Connector 15"/>
            <p:cNvCxnSpPr/>
            <p:nvPr/>
          </p:nvCxnSpPr>
          <p:spPr>
            <a:xfrm rot="5400000">
              <a:off x="5258594" y="5104606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133600" y="62484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057400" y="6324600"/>
              <a:ext cx="966931" cy="421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3</a:t>
              </a:r>
              <a:r>
                <a:rPr lang="en-US" baseline="30000" dirty="0">
                  <a:solidFill>
                    <a:srgbClr val="000000"/>
                  </a:solidFill>
                </a:rPr>
                <a:t>rd </a:t>
              </a:r>
              <a:r>
                <a:rPr lang="en-US" dirty="0">
                  <a:solidFill>
                    <a:srgbClr val="000000"/>
                  </a:solidFill>
                </a:rPr>
                <a:t>(5/4)</a:t>
              </a:r>
              <a:endParaRPr lang="en-US" baseline="30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899312" y="1006943"/>
            <a:ext cx="41856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for </a:t>
            </a:r>
            <a:r>
              <a:rPr lang="en-US" sz="2800" b="1" i="1" dirty="0">
                <a:solidFill>
                  <a:srgbClr val="000000"/>
                </a:solidFill>
              </a:rPr>
              <a:t>equal</a:t>
            </a:r>
            <a:r>
              <a:rPr lang="en-US" sz="2800" dirty="0">
                <a:solidFill>
                  <a:srgbClr val="000000"/>
                </a:solidFill>
              </a:rPr>
              <a:t> temperament: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tune so that desired harmonics are at the same frequency;</a:t>
            </a:r>
          </a:p>
          <a:p>
            <a:pPr lvl="1"/>
            <a:endParaRPr lang="en-US" sz="2800" dirty="0">
              <a:solidFill>
                <a:srgbClr val="000000"/>
              </a:solidFill>
            </a:endParaRP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then, set them the required amount off by counting ‘beats’.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62000" y="694574"/>
            <a:ext cx="2466885" cy="1230846"/>
            <a:chOff x="1066800" y="1295401"/>
            <a:chExt cx="2466885" cy="1415270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5907"/>
            <a:stretch/>
          </p:blipFill>
          <p:spPr bwMode="auto">
            <a:xfrm>
              <a:off x="1143001" y="1295401"/>
              <a:ext cx="2390684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2341"/>
            <a:stretch/>
          </p:blipFill>
          <p:spPr bwMode="auto">
            <a:xfrm>
              <a:off x="1066800" y="1734776"/>
              <a:ext cx="2444844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1" name="Straight Arrow Connector 40"/>
            <p:cNvCxnSpPr/>
            <p:nvPr/>
          </p:nvCxnSpPr>
          <p:spPr>
            <a:xfrm>
              <a:off x="2057400" y="220980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057400" y="2286000"/>
              <a:ext cx="1454244" cy="424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Octave (2/1)</a:t>
              </a:r>
              <a:endParaRPr lang="en-US" baseline="30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2408171" y="591630"/>
            <a:ext cx="304800" cy="851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228885" y="2112977"/>
            <a:ext cx="304800" cy="851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38600" y="3588567"/>
            <a:ext cx="304800" cy="851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802188" y="4863561"/>
            <a:ext cx="304800" cy="851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00" y="53131"/>
            <a:ext cx="8189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Back to pianos: what an ‘aural’ piano tuner does…</a:t>
            </a:r>
          </a:p>
        </p:txBody>
      </p:sp>
    </p:spTree>
    <p:extLst>
      <p:ext uri="{BB962C8B-B14F-4D97-AF65-F5344CB8AC3E}">
        <p14:creationId xmlns:p14="http://schemas.microsoft.com/office/powerpoint/2010/main" val="2871079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7056437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58786" y="4572000"/>
            <a:ext cx="2185214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FF"/>
                </a:solidFill>
              </a:rPr>
              <a:t>I was hopeless,</a:t>
            </a:r>
          </a:p>
          <a:p>
            <a:r>
              <a:rPr lang="en-US" b="1" dirty="0">
                <a:solidFill>
                  <a:srgbClr val="0066FF"/>
                </a:solidFill>
              </a:rPr>
              <a:t>and even wrote a</a:t>
            </a:r>
          </a:p>
          <a:p>
            <a:r>
              <a:rPr lang="en-US" b="1" dirty="0">
                <a:solidFill>
                  <a:srgbClr val="0066FF"/>
                </a:solidFill>
              </a:rPr>
              <a:t>synthesizer to try</a:t>
            </a:r>
          </a:p>
          <a:p>
            <a:r>
              <a:rPr lang="en-US" b="1" dirty="0">
                <a:solidFill>
                  <a:srgbClr val="0066FF"/>
                </a:solidFill>
              </a:rPr>
              <a:t>and train myself…</a:t>
            </a:r>
          </a:p>
          <a:p>
            <a:r>
              <a:rPr lang="en-US" b="1" dirty="0">
                <a:solidFill>
                  <a:srgbClr val="0066FF"/>
                </a:solidFill>
              </a:rPr>
              <a:t> </a:t>
            </a:r>
            <a:br>
              <a:rPr lang="en-US" b="1" dirty="0">
                <a:solidFill>
                  <a:srgbClr val="0066FF"/>
                </a:solidFill>
              </a:rPr>
            </a:br>
            <a:r>
              <a:rPr lang="en-US" b="1" dirty="0">
                <a:solidFill>
                  <a:srgbClr val="0066FF"/>
                </a:solidFill>
              </a:rPr>
              <a:t>but I still couldn’t</a:t>
            </a:r>
            <a:br>
              <a:rPr lang="en-US" b="1" dirty="0">
                <a:solidFill>
                  <a:srgbClr val="0066FF"/>
                </a:solidFill>
              </a:rPr>
            </a:br>
            <a:r>
              <a:rPr lang="en-US" b="1" dirty="0">
                <a:solidFill>
                  <a:srgbClr val="0066FF"/>
                </a:solidFill>
              </a:rPr>
              <a:t>‘hear’ it…</a:t>
            </a:r>
          </a:p>
        </p:txBody>
      </p:sp>
      <p:sp>
        <p:nvSpPr>
          <p:cNvPr id="5" name="Oval 4"/>
          <p:cNvSpPr/>
          <p:nvPr/>
        </p:nvSpPr>
        <p:spPr>
          <a:xfrm>
            <a:off x="1098965" y="1905000"/>
            <a:ext cx="914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ular Callout 1"/>
          <p:cNvSpPr/>
          <p:nvPr/>
        </p:nvSpPr>
        <p:spPr>
          <a:xfrm>
            <a:off x="3048000" y="2819400"/>
            <a:ext cx="4038600" cy="895350"/>
          </a:xfrm>
          <a:prstGeom prst="wedgeRoundRectCallout">
            <a:avLst>
              <a:gd name="adj1" fmla="val -88574"/>
              <a:gd name="adj2" fmla="val -123994"/>
              <a:gd name="adj3" fmla="val 16667"/>
            </a:avLst>
          </a:prstGeom>
          <a:solidFill>
            <a:srgbClr val="FFFF00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Perfect Fifth: from C, set G above it such that an octave and a fifth above the C you hear a 0.89 Hz ‘beating’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6324600"/>
            <a:ext cx="5275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These beat frequencies are for the central octave.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C6C0E-ECA7-429B-A8DA-C8503EAD7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16" y="2183190"/>
            <a:ext cx="8610600" cy="4674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8E3C7F-C788-4B89-B468-1C9577218119}"/>
              </a:ext>
            </a:extLst>
          </p:cNvPr>
          <p:cNvSpPr txBox="1"/>
          <p:nvPr/>
        </p:nvSpPr>
        <p:spPr>
          <a:xfrm>
            <a:off x="600808" y="381000"/>
            <a:ext cx="8534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Perfect Fifth: the 2 cent beat frequency is easy to hear, when isolated.</a:t>
            </a:r>
          </a:p>
        </p:txBody>
      </p:sp>
    </p:spTree>
    <p:extLst>
      <p:ext uri="{BB962C8B-B14F-4D97-AF65-F5344CB8AC3E}">
        <p14:creationId xmlns:p14="http://schemas.microsoft.com/office/powerpoint/2010/main" val="3386302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14400" y="228600"/>
                <a:ext cx="8001000" cy="685800"/>
              </a:xfrm>
            </p:spPr>
            <p:txBody>
              <a:bodyPr/>
              <a:lstStyle/>
              <a:p>
                <a:r>
                  <a:rPr lang="en-US" dirty="0"/>
                  <a:t>A pure sound pitch is a pressure wave travelling in air at speed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  <m:r>
                      <a:rPr lang="en-US" b="0" i="0" smtClean="0">
                        <a:latin typeface="Cambria Math"/>
                      </a:rPr>
                      <m:t>, </m:t>
                    </m:r>
                  </m:oMath>
                </a14:m>
                <a:r>
                  <a:rPr lang="en-US" dirty="0"/>
                  <a:t> with frequency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US" dirty="0"/>
                  <a:t>, and wavelength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𝜆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228600"/>
                <a:ext cx="8001000" cy="685800"/>
              </a:xfrm>
              <a:blipFill rotWithShape="1">
                <a:blip r:embed="rId3"/>
                <a:stretch>
                  <a:fillRect l="-762" t="-6250" b="-16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2098" name="Picture 2" descr="https://28oa9i1t08037ue3m1l0i861-wpengine.netdna-ssl.com/wp-content/uploads/2016/03/Wav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42862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5715000" y="3429000"/>
            <a:ext cx="30114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note: any given gas molecule just goes back and forth.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81200" y="5181600"/>
                <a:ext cx="21336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𝑓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181600"/>
                <a:ext cx="2133600" cy="70788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2100" name="Picture 4" descr="https://www.npr.org/assets/img/2014/04/08/compressionwav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33528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609600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Is it hopeless?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not with a little help from math and a laptop…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(non-musicians) can use a spectrum analyzer…</a:t>
            </a:r>
          </a:p>
        </p:txBody>
      </p:sp>
    </p:spTree>
    <p:extLst>
      <p:ext uri="{BB962C8B-B14F-4D97-AF65-F5344CB8AC3E}">
        <p14:creationId xmlns:p14="http://schemas.microsoft.com/office/powerpoint/2010/main" val="4113764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90600" y="2057400"/>
          <a:ext cx="7772400" cy="3413760"/>
        </p:xfrm>
        <a:graphic>
          <a:graphicData uri="http://schemas.openxmlformats.org/drawingml/2006/table">
            <a:tbl>
              <a:tblPr/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True Equal Temperament Frequencies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65.41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130.81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261.63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523.25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1046.50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2093.00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4186.01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34.65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69.30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138.59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277.18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554.37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1108.73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2217.46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36.71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73.42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146.83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293.66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587.33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1174.66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2349.32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38.89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77.78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155.56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311.13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622.25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1244.51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2489.02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164.81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329.63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659.26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1318.51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2637.02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87.31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174.61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349.23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698.46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1396.91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2793.83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92.50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369.99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739.99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1479.98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2959.96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196.00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392.00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783.99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1567.98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3135.96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51.91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103.83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207.65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415.30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830.61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1661.22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3322.44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880.00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1760.00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3520.00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58.27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116.54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233.08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466.16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932.33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1864.66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3729.31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61.74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123.47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246.94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493.88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987.77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1975.53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3951.07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0" y="38100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With a (free) “Fourier” spectrum analyzer we can set the pitches exactly!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But first – a </a:t>
            </a:r>
            <a:r>
              <a:rPr lang="en-US" sz="3600" dirty="0">
                <a:solidFill>
                  <a:srgbClr val="FF0000"/>
                </a:solidFill>
              </a:rPr>
              <a:t>critical</a:t>
            </a:r>
            <a:r>
              <a:rPr lang="en-US" sz="3600" dirty="0"/>
              <a:t> note about ‘real’ strings (where ‘art’ can’t be avoided)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05000"/>
                <a:ext cx="8001000" cy="4953000"/>
              </a:xfrm>
            </p:spPr>
            <p:txBody>
              <a:bodyPr/>
              <a:lstStyle/>
              <a:p>
                <a:r>
                  <a:rPr lang="en-US" dirty="0"/>
                  <a:t>strings have ‘stiffness’</a:t>
                </a:r>
              </a:p>
              <a:p>
                <a:r>
                  <a:rPr lang="en-US" dirty="0"/>
                  <a:t>bass strings are wound to reduce this, but not all the way to their ends</a:t>
                </a:r>
              </a:p>
              <a:p>
                <a:r>
                  <a:rPr lang="en-US" dirty="0"/>
                  <a:t>treble strings are very short and ‘stiff’</a:t>
                </a:r>
              </a:p>
              <a:p>
                <a:r>
                  <a:rPr lang="en-US" dirty="0"/>
                  <a:t>thus harmonics are not true multiples of fundamentals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br>
                  <a:rPr lang="en-US" sz="2400" dirty="0"/>
                </a:br>
                <a:r>
                  <a:rPr lang="en-US" dirty="0"/>
                  <a:t>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/>
                  <a:t> is increased by a factor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>
                            <a:latin typeface="Cambria Math"/>
                          </a:rPr>
                          <m:t>1+</m:t>
                        </m:r>
                        <m:r>
                          <a:rPr lang="en-US" i="1" dirty="0">
                            <a:latin typeface="Cambria Math"/>
                            <a:sym typeface="Symbol"/>
                          </a:rPr>
                          <m:t></m:t>
                        </m:r>
                        <m:r>
                          <a:rPr lang="en-US" i="1" dirty="0">
                            <a:latin typeface="Cambria Math"/>
                          </a:rPr>
                          <m:t>𝑛</m:t>
                        </m:r>
                        <m:r>
                          <a:rPr lang="en-US" i="1" baseline="30000" dirty="0">
                            <a:latin typeface="Cambria Math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baseline="30000" dirty="0"/>
                          <m:t> </m:t>
                        </m:r>
                      </m:e>
                    </m:rad>
                  </m:oMath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05000"/>
                <a:ext cx="8001000" cy="4953000"/>
              </a:xfrm>
              <a:blipFill rotWithShape="1">
                <a:blip r:embed="rId3"/>
                <a:stretch>
                  <a:fillRect l="-1372" t="-1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1" r="39771"/>
          <a:stretch/>
        </p:blipFill>
        <p:spPr bwMode="auto">
          <a:xfrm>
            <a:off x="5891213" y="1447800"/>
            <a:ext cx="2315135" cy="105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0"/>
            <a:ext cx="746449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FC9DEC-D6AE-469E-A7A2-4E9B28B60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05" y="1447800"/>
            <a:ext cx="8613395" cy="4674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234" y="13855"/>
            <a:ext cx="7772400" cy="1143000"/>
          </a:xfrm>
        </p:spPr>
        <p:txBody>
          <a:bodyPr/>
          <a:lstStyle/>
          <a:p>
            <a:r>
              <a:rPr lang="en-US" dirty="0"/>
              <a:t>A4 (440) </a:t>
            </a:r>
            <a:r>
              <a:rPr lang="en-US" dirty="0" err="1"/>
              <a:t>inharmonicity</a:t>
            </a:r>
            <a:endParaRPr lang="en-US" dirty="0"/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H="1">
            <a:off x="8238181" y="2389163"/>
            <a:ext cx="224309" cy="222303"/>
          </a:xfrm>
          <a:prstGeom prst="straightConnector1">
            <a:avLst/>
          </a:prstGeom>
          <a:ln w="2540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7391401" y="2389163"/>
            <a:ext cx="618179" cy="222303"/>
          </a:xfrm>
          <a:prstGeom prst="straightConnector1">
            <a:avLst/>
          </a:prstGeom>
          <a:ln w="2540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35595" y="2019831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true 8x440            piano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0805" y="1555420"/>
            <a:ext cx="26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which should match A7?</a:t>
            </a:r>
          </a:p>
        </p:txBody>
      </p:sp>
      <p:pic>
        <p:nvPicPr>
          <p:cNvPr id="6" name="a4-a7-0.00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1" y="1555420"/>
            <a:ext cx="487363" cy="487363"/>
          </a:xfrm>
          <a:prstGeom prst="rect">
            <a:avLst/>
          </a:prstGeom>
        </p:spPr>
      </p:pic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3581400"/>
            <a:ext cx="849923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24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09600" y="152400"/>
            <a:ext cx="484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Tuning the ‘A’ keys:                  Ideal strings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21"/>
              <p:cNvSpPr txBox="1"/>
              <p:nvPr/>
            </p:nvSpPr>
            <p:spPr bwMode="auto">
              <a:xfrm>
                <a:off x="5892800" y="142875"/>
                <a:ext cx="2794000" cy="400836"/>
              </a:xfrm>
              <a:prstGeom prst="rect">
                <a:avLst/>
              </a:prstGeom>
              <a:noFill/>
              <a:extLst/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=440(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);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=−4⋯2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Object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2800" y="142875"/>
                <a:ext cx="2794000" cy="400836"/>
              </a:xfrm>
              <a:prstGeom prst="rect">
                <a:avLst/>
              </a:prstGeom>
              <a:blipFill>
                <a:blip r:embed="rId3"/>
                <a:stretch>
                  <a:fillRect l="-655" b="-6061"/>
                </a:stretch>
              </a:blipFill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8704" name="Picture 1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47" y="2820757"/>
            <a:ext cx="8388309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706" name="Picture 16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86"/>
          <a:stretch/>
        </p:blipFill>
        <p:spPr bwMode="auto">
          <a:xfrm>
            <a:off x="553763" y="720352"/>
            <a:ext cx="820923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47" y="4790289"/>
            <a:ext cx="838830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7A41A9-7590-454D-9A8A-7493C27E3FF4}"/>
              </a:ext>
            </a:extLst>
          </p:cNvPr>
          <p:cNvSpPr txBox="1"/>
          <p:nvPr/>
        </p:nvSpPr>
        <p:spPr>
          <a:xfrm>
            <a:off x="3581351" y="2388536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the harmonics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5EC10-3D46-4090-8BCA-F7BC6AE99E3B}"/>
              </a:ext>
            </a:extLst>
          </p:cNvPr>
          <p:cNvSpPr txBox="1"/>
          <p:nvPr/>
        </p:nvSpPr>
        <p:spPr>
          <a:xfrm>
            <a:off x="3742282" y="4420957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a log scale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C894D-51E3-4711-B85F-FB7FB6C3966E}"/>
              </a:ext>
            </a:extLst>
          </p:cNvPr>
          <p:cNvSpPr txBox="1"/>
          <p:nvPr/>
        </p:nvSpPr>
        <p:spPr>
          <a:xfrm>
            <a:off x="3403977" y="6357985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the nearby octaves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BFF3E46-67D9-4359-99CA-24A2A9FF8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74" y="420241"/>
            <a:ext cx="8019630" cy="1520247"/>
          </a:xfrm>
          <a:prstGeom prst="rect">
            <a:avLst/>
          </a:prstGeom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2" y="4121515"/>
            <a:ext cx="4028254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63" y="4118482"/>
            <a:ext cx="4038600" cy="236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9499B-1300-44A1-82CA-65D338111869}"/>
              </a:ext>
            </a:extLst>
          </p:cNvPr>
          <p:cNvSpPr txBox="1"/>
          <p:nvPr/>
        </p:nvSpPr>
        <p:spPr>
          <a:xfrm>
            <a:off x="2006331" y="1875858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sounds ‘sharp’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D30FF1-DFAD-4D52-8CD8-C666132C4FCD}"/>
              </a:ext>
            </a:extLst>
          </p:cNvPr>
          <p:cNvCxnSpPr/>
          <p:nvPr/>
        </p:nvCxnSpPr>
        <p:spPr>
          <a:xfrm flipV="1">
            <a:off x="3645438" y="1657024"/>
            <a:ext cx="428231" cy="341955"/>
          </a:xfrm>
          <a:prstGeom prst="straightConnector1">
            <a:avLst/>
          </a:prstGeom>
          <a:ln w="254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9B61742-A13A-4A23-8E4F-F91C3416119D}"/>
              </a:ext>
            </a:extLst>
          </p:cNvPr>
          <p:cNvSpPr txBox="1"/>
          <p:nvPr/>
        </p:nvSpPr>
        <p:spPr>
          <a:xfrm>
            <a:off x="6858000" y="187585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sounds ‘flat’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B482F2-E84B-4E4D-88EC-3ABC39CF9E8B}"/>
              </a:ext>
            </a:extLst>
          </p:cNvPr>
          <p:cNvCxnSpPr>
            <a:cxnSpLocks/>
          </p:cNvCxnSpPr>
          <p:nvPr/>
        </p:nvCxnSpPr>
        <p:spPr>
          <a:xfrm flipV="1">
            <a:off x="7638945" y="608283"/>
            <a:ext cx="701474" cy="1342458"/>
          </a:xfrm>
          <a:prstGeom prst="straightConnector1">
            <a:avLst/>
          </a:prstGeom>
          <a:ln w="254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B5CF43D-C19A-4151-8CB0-1F6A595BC25E}"/>
              </a:ext>
            </a:extLst>
          </p:cNvPr>
          <p:cNvSpPr txBox="1"/>
          <p:nvPr/>
        </p:nvSpPr>
        <p:spPr>
          <a:xfrm>
            <a:off x="3384364" y="3752183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many cents from perfect.</a:t>
            </a:r>
          </a:p>
        </p:txBody>
      </p:sp>
      <p:sp>
        <p:nvSpPr>
          <p:cNvPr id="14" name="Left Arrow 7">
            <a:extLst>
              <a:ext uri="{FF2B5EF4-FFF2-40B4-BE49-F238E27FC236}">
                <a16:creationId xmlns:a16="http://schemas.microsoft.com/office/drawing/2014/main" id="{8EEF92E4-3E50-4D3D-9DF2-D366274204A8}"/>
              </a:ext>
            </a:extLst>
          </p:cNvPr>
          <p:cNvSpPr/>
          <p:nvPr/>
        </p:nvSpPr>
        <p:spPr>
          <a:xfrm>
            <a:off x="1809848" y="1333174"/>
            <a:ext cx="196483" cy="304800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8">
            <a:extLst>
              <a:ext uri="{FF2B5EF4-FFF2-40B4-BE49-F238E27FC236}">
                <a16:creationId xmlns:a16="http://schemas.microsoft.com/office/drawing/2014/main" id="{47445013-C858-43E6-B7FF-C0CD0C3FAC3C}"/>
              </a:ext>
            </a:extLst>
          </p:cNvPr>
          <p:cNvSpPr/>
          <p:nvPr/>
        </p:nvSpPr>
        <p:spPr>
          <a:xfrm>
            <a:off x="8517963" y="393033"/>
            <a:ext cx="152399" cy="304800"/>
          </a:xfrm>
          <a:prstGeom prst="rightArrow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130B6-2230-4FD5-A703-B126905555F6}"/>
              </a:ext>
            </a:extLst>
          </p:cNvPr>
          <p:cNvSpPr/>
          <p:nvPr/>
        </p:nvSpPr>
        <p:spPr>
          <a:xfrm>
            <a:off x="595562" y="6507254"/>
            <a:ext cx="84478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Need to “Stretch” the tuning.  Can not match all harmonics, must compromise </a:t>
            </a:r>
            <a:r>
              <a:rPr lang="en-US" sz="1600" b="1" dirty="0">
                <a:solidFill>
                  <a:srgbClr val="0000FF"/>
                </a:solidFill>
                <a:sym typeface="Wingdings" pitchFamily="2" charset="2"/>
              </a:rPr>
              <a:t> ‘art’</a:t>
            </a:r>
            <a:endParaRPr lang="en-US" sz="1600" b="1" baseline="30000" dirty="0">
              <a:solidFill>
                <a:srgbClr val="0000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E8669B-A3FB-43C8-857A-32A6C25AD6A6}"/>
              </a:ext>
            </a:extLst>
          </p:cNvPr>
          <p:cNvSpPr/>
          <p:nvPr/>
        </p:nvSpPr>
        <p:spPr>
          <a:xfrm>
            <a:off x="3152380" y="45037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With 0.001 inharmonicity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72DB2655-0A03-43B0-970E-3040901DB1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010495"/>
              </p:ext>
            </p:extLst>
          </p:nvPr>
        </p:nvGraphicFramePr>
        <p:xfrm>
          <a:off x="533400" y="2265695"/>
          <a:ext cx="8136963" cy="1462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92" name="Worksheet" r:id="rId7" imgW="10293360" imgH="1479506" progId="Excel.Sheet.12">
                  <p:embed/>
                </p:oleObj>
              </mc:Choice>
              <mc:Fallback>
                <p:oleObj name="Worksheet" r:id="rId7" imgW="10293360" imgH="147950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3400" y="2265695"/>
                        <a:ext cx="8136963" cy="1462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7624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1663" y="86916"/>
            <a:ext cx="8354656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the </a:t>
            </a:r>
            <a:r>
              <a:rPr lang="en-US" sz="5400" dirty="0" err="1"/>
              <a:t>FFTuner</a:t>
            </a:r>
            <a:r>
              <a:rPr lang="en-US" sz="5400" dirty="0"/>
              <a:t> approach</a:t>
            </a:r>
          </a:p>
          <a:p>
            <a:pPr algn="ctr"/>
            <a:endParaRPr lang="en-US" sz="2000" dirty="0"/>
          </a:p>
          <a:p>
            <a:r>
              <a:rPr lang="en-US" sz="2400" b="1" dirty="0"/>
              <a:t>Pluck/strike one string at a time</a:t>
            </a:r>
          </a:p>
          <a:p>
            <a:endParaRPr lang="en-US" sz="2400" b="1" dirty="0"/>
          </a:p>
          <a:p>
            <a:r>
              <a:rPr lang="en-US" sz="2400" b="1" dirty="0"/>
              <a:t>Tune octaves 3, 4, and 5 to their exact frequencies (setting the ‘temper’ and eliminating ‘stretch’ for this region as a reasonable first estimate).</a:t>
            </a:r>
          </a:p>
          <a:p>
            <a:endParaRPr lang="en-US" sz="2400" b="1" dirty="0"/>
          </a:p>
          <a:p>
            <a:r>
              <a:rPr lang="en-US" sz="2400" b="1" dirty="0"/>
              <a:t>For octaves 0, 1, and 2, tune their 8th, 4th, and 2nd harmonics respectively to match the same note in octave 3.</a:t>
            </a:r>
          </a:p>
          <a:p>
            <a:endParaRPr lang="en-US" sz="2400" b="1" dirty="0"/>
          </a:p>
          <a:p>
            <a:r>
              <a:rPr lang="en-US" sz="2400" b="1" dirty="0"/>
              <a:t>For octaves 6 and 7, tune their fundamentals to match the 2nd and 4th harmonics respectively from octave 5.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FFTuner pre-populates these choices to expedite the process.  See Help file for lots of explanation.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A4683-FE35-4F6F-92B6-90AF872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r>
              <a:rPr lang="en-US" dirty="0"/>
              <a:t>tools of the trade…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C8606-E46C-4D0A-B7F7-BA2C6DD8D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88" t="43365" r="30828" b="17404"/>
          <a:stretch/>
        </p:blipFill>
        <p:spPr>
          <a:xfrm>
            <a:off x="6400800" y="1371600"/>
            <a:ext cx="2549338" cy="198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7AE4B-FF72-4A89-A81A-9F423B4F1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53" y="1295400"/>
            <a:ext cx="5552044" cy="3124200"/>
          </a:xfrm>
          <a:prstGeom prst="rect">
            <a:avLst/>
          </a:prstGeom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44" y="3733800"/>
            <a:ext cx="5077532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67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463" y="533400"/>
            <a:ext cx="8770350" cy="630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! but some keys don’t work !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pianos were 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designed </a:t>
            </a:r>
            <a:r>
              <a:rPr lang="en-US" sz="4000" dirty="0"/>
              <a:t>to be repairable</a:t>
            </a:r>
          </a:p>
          <a:p>
            <a:pPr algn="ctr"/>
            <a:r>
              <a:rPr lang="en-US" sz="4000" dirty="0"/>
              <a:t>- likely need to remove ‘action’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(if you break a string tuning it,</a:t>
            </a:r>
            <a:br>
              <a:rPr lang="en-US" sz="2400" dirty="0"/>
            </a:br>
            <a:r>
              <a:rPr lang="en-US" sz="2400" dirty="0"/>
              <a:t>you’ll need to remove the ‘action’ anyway)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(remember to number the keys before removing them</a:t>
            </a:r>
            <a:br>
              <a:rPr lang="en-US" sz="2400" dirty="0"/>
            </a:br>
            <a:r>
              <a:rPr lang="en-US" sz="2400" dirty="0"/>
              <a:t>and mark which keys hit which strings)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“Regulation”</a:t>
            </a:r>
            <a:br>
              <a:rPr lang="en-US" sz="2400" dirty="0"/>
            </a:br>
            <a:r>
              <a:rPr lang="en-US" sz="2400" dirty="0"/>
              <a:t>Fixing keys, and making mechanical adjustments</a:t>
            </a:r>
            <a:br>
              <a:rPr lang="en-US" sz="2400" dirty="0"/>
            </a:br>
            <a:r>
              <a:rPr lang="en-US" sz="2400" dirty="0"/>
              <a:t>so they work optimally, and ‘feel’ uniform.</a:t>
            </a:r>
          </a:p>
        </p:txBody>
      </p:sp>
    </p:spTree>
    <p:extLst>
      <p:ext uri="{BB962C8B-B14F-4D97-AF65-F5344CB8AC3E}">
        <p14:creationId xmlns:p14="http://schemas.microsoft.com/office/powerpoint/2010/main" val="563516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09600"/>
            <a:ext cx="503816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2" descr="C:\Users\vogelaar\Desktop\piano\uprightactionanimate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04800"/>
            <a:ext cx="3684852" cy="3589303"/>
          </a:xfrm>
          <a:prstGeom prst="rect">
            <a:avLst/>
          </a:prstGeom>
          <a:noFill/>
        </p:spPr>
      </p:pic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9750" y="4419600"/>
            <a:ext cx="3524250" cy="186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86600" y="55626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a pain on spinets</a:t>
            </a: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rot="10800000">
            <a:off x="6705600" y="5638800"/>
            <a:ext cx="381000" cy="108466"/>
          </a:xfrm>
          <a:prstGeom prst="straightConnector1">
            <a:avLst/>
          </a:prstGeom>
          <a:ln w="254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resource.isvr.soton.ac.uk/spcg/tutorial/tutorial/Tutorial_files/standingstring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445981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60020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piano string is fixed at its two ends, and can vibrate in several harmonic modes.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4"/>
              <p:cNvSpPr txBox="1"/>
              <p:nvPr/>
            </p:nvSpPr>
            <p:spPr bwMode="auto">
              <a:xfrm>
                <a:off x="838200" y="3886200"/>
                <a:ext cx="3187700" cy="2609850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US" sz="2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US" sz="24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3886200"/>
                <a:ext cx="3187700" cy="26098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096000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27" name="Object 3"/>
              <p:cNvSpPr txBox="1"/>
              <p:nvPr/>
            </p:nvSpPr>
            <p:spPr bwMode="auto">
              <a:xfrm>
                <a:off x="6400800" y="1524000"/>
                <a:ext cx="354013" cy="419100"/>
              </a:xfrm>
              <a:prstGeom prst="rect">
                <a:avLst/>
              </a:prstGeom>
              <a:noFill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827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0800" y="1524000"/>
                <a:ext cx="354013" cy="419100"/>
              </a:xfrm>
              <a:prstGeom prst="rect">
                <a:avLst/>
              </a:prstGeom>
              <a:blipFill rotWithShape="1">
                <a:blip r:embed="rId5"/>
                <a:stretch>
                  <a:fillRect l="-3448" r="-1724" b="-7246"/>
                </a:stretch>
              </a:blipFill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 flipV="1">
            <a:off x="4953000" y="1752600"/>
            <a:ext cx="1524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81800" y="1752600"/>
            <a:ext cx="1676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828" name="Object 4"/>
              <p:cNvSpPr txBox="1"/>
              <p:nvPr/>
            </p:nvSpPr>
            <p:spPr bwMode="auto">
              <a:xfrm>
                <a:off x="7239000" y="4343400"/>
                <a:ext cx="354013" cy="450850"/>
              </a:xfrm>
              <a:prstGeom prst="rect">
                <a:avLst/>
              </a:prstGeom>
              <a:noFill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82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9000" y="4343400"/>
                <a:ext cx="354013" cy="450850"/>
              </a:xfrm>
              <a:prstGeom prst="rect">
                <a:avLst/>
              </a:prstGeom>
              <a:blipFill rotWithShape="1">
                <a:blip r:embed="rId6"/>
                <a:stretch>
                  <a:fillRect l="-5172" r="-1724"/>
                </a:stretch>
              </a:blipFill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H="1">
            <a:off x="6400800" y="457200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7828" idx="3"/>
          </p:cNvCxnSpPr>
          <p:nvPr/>
        </p:nvCxnSpPr>
        <p:spPr>
          <a:xfrm>
            <a:off x="7593013" y="4568825"/>
            <a:ext cx="179387" cy="4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81600" y="579120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dirty="0"/>
              <a:t> = speed of wave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string</a:t>
            </a:r>
            <a:r>
              <a:rPr lang="en-US" dirty="0"/>
              <a:t>]</a:t>
            </a:r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685800" y="152400"/>
            <a:ext cx="8153400" cy="45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String instruments vibrate at specific frequencies: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515"/>
            <a:ext cx="64579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2" descr="https://cdn-images-1.medium.com/max/1600/1*0laO4CqE5pDYy7W1AyV5dw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05200"/>
            <a:ext cx="777044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“Voicing”</a:t>
            </a:r>
            <a:br>
              <a:rPr lang="en-US" dirty="0"/>
            </a:br>
            <a:r>
              <a:rPr lang="en-US" dirty="0"/>
              <a:t>the hammers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629400" cy="1752600"/>
          </a:xfrm>
        </p:spPr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NOT </a:t>
            </a:r>
            <a:r>
              <a:rPr lang="en-US" dirty="0"/>
              <a:t>for the novice</a:t>
            </a:r>
            <a:br>
              <a:rPr lang="en-US" dirty="0"/>
            </a:br>
            <a:r>
              <a:rPr lang="en-US" dirty="0"/>
              <a:t>(you can easily ruin a set of hammers)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143000"/>
            <a:ext cx="626267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Let’s now do it for real…</a:t>
            </a:r>
          </a:p>
          <a:p>
            <a:endParaRPr lang="en-US" sz="4400" dirty="0"/>
          </a:p>
          <a:p>
            <a:r>
              <a:rPr lang="en-US" sz="4400" dirty="0"/>
              <a:t>pin turning</a:t>
            </a:r>
          </a:p>
          <a:p>
            <a:r>
              <a:rPr lang="en-US" sz="4400" dirty="0"/>
              <a:t>unisons (‘true’ or not?)</a:t>
            </a:r>
          </a:p>
          <a:p>
            <a:r>
              <a:rPr lang="en-US" sz="4400" dirty="0"/>
              <a:t>tune using </a:t>
            </a:r>
            <a:r>
              <a:rPr lang="en-US" sz="4400" dirty="0" err="1"/>
              <a:t>FFTuner</a:t>
            </a:r>
            <a:endParaRPr lang="en-US" sz="4400" dirty="0"/>
          </a:p>
          <a:p>
            <a:r>
              <a:rPr lang="en-US" sz="4400" dirty="0"/>
              <a:t>put it back together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s://cs.gmu.edu/~rpitts/images/UnitSa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944636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381000"/>
            <a:ext cx="60237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US Annual Piano Sales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81200" y="4953000"/>
            <a:ext cx="59298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getting harder to find…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08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 bwMode="auto">
          <a:xfrm>
            <a:off x="1752600" y="1371600"/>
            <a:ext cx="61356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600" b="1" kern="0" dirty="0"/>
              <a:t>Converting string motion into sound is difficult:</a:t>
            </a:r>
          </a:p>
          <a:p>
            <a:endParaRPr lang="en-US" sz="3600" b="1" kern="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600" b="1" kern="0" dirty="0"/>
              <a:t>sound board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600" b="1" kern="0" dirty="0"/>
              <a:t>resonant cavity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600" b="1" kern="0" dirty="0"/>
              <a:t>electric pickups to amp to speaker</a:t>
            </a:r>
          </a:p>
        </p:txBody>
      </p:sp>
    </p:spTree>
    <p:extLst>
      <p:ext uri="{BB962C8B-B14F-4D97-AF65-F5344CB8AC3E}">
        <p14:creationId xmlns:p14="http://schemas.microsoft.com/office/powerpoint/2010/main" val="873654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/>
          <a:stretch/>
        </p:blipFill>
        <p:spPr bwMode="auto">
          <a:xfrm>
            <a:off x="4953000" y="2133600"/>
            <a:ext cx="377428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514601" y="5943600"/>
            <a:ext cx="304800" cy="3048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953001" y="4191000"/>
            <a:ext cx="3962400" cy="1524000"/>
            <a:chOff x="4953000" y="3048000"/>
            <a:chExt cx="3962400" cy="1524000"/>
          </a:xfrm>
        </p:grpSpPr>
        <p:cxnSp>
          <p:nvCxnSpPr>
            <p:cNvPr id="12" name="Straight Connector 11"/>
            <p:cNvCxnSpPr/>
            <p:nvPr/>
          </p:nvCxnSpPr>
          <p:spPr>
            <a:xfrm rot="5400000">
              <a:off x="4191000" y="3810000"/>
              <a:ext cx="152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953000" y="4572000"/>
              <a:ext cx="396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6324600" y="4038600"/>
              <a:ext cx="1066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6400800" y="4038600"/>
              <a:ext cx="1066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 rot="5400000">
            <a:off x="-76199" y="49530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5801" y="5715000"/>
            <a:ext cx="320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2057401" y="5181600"/>
            <a:ext cx="106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8969" y="2540977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  <a:br>
              <a:rPr lang="en-US" dirty="0"/>
            </a:br>
            <a:r>
              <a:rPr lang="en-US" dirty="0"/>
              <a:t>domain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10709" y="4621823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frequency</a:t>
            </a:r>
            <a:br>
              <a:rPr lang="en-US" dirty="0"/>
            </a:br>
            <a:r>
              <a:rPr lang="en-US" dirty="0"/>
              <a:t>spectrum</a:t>
            </a:r>
          </a:p>
        </p:txBody>
      </p:sp>
      <p:pic>
        <p:nvPicPr>
          <p:cNvPr id="29" name="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096001" y="6172200"/>
            <a:ext cx="304800" cy="30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29201" y="1524000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Destructive         Constructive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5258595" y="2209006"/>
            <a:ext cx="609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7277895" y="1942306"/>
            <a:ext cx="228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p Arrow 1"/>
          <p:cNvSpPr/>
          <p:nvPr/>
        </p:nvSpPr>
        <p:spPr>
          <a:xfrm>
            <a:off x="2209801" y="3771900"/>
            <a:ext cx="304800" cy="533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>
            <a:off x="6667501" y="3845781"/>
            <a:ext cx="304800" cy="533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86"/>
          <a:stretch/>
        </p:blipFill>
        <p:spPr bwMode="auto">
          <a:xfrm>
            <a:off x="915333" y="1981200"/>
            <a:ext cx="2747962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vlc-record-2019-04-18-00h31m58s-beat30.mp3-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6172200"/>
            <a:ext cx="304800" cy="3048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743200" y="152400"/>
            <a:ext cx="3603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kern="0" dirty="0">
                <a:latin typeface="+mn-lt"/>
              </a:rPr>
              <a:t>Add sounds together: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19800" y="5791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ok                    harsh</a:t>
            </a:r>
          </a:p>
        </p:txBody>
      </p:sp>
    </p:spTree>
    <p:extLst>
      <p:ext uri="{BB962C8B-B14F-4D97-AF65-F5344CB8AC3E}">
        <p14:creationId xmlns:p14="http://schemas.microsoft.com/office/powerpoint/2010/main" val="55880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0" y="297180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content determines ‘timbre’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1800" y="152400"/>
            <a:ext cx="3603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kern="0" dirty="0">
                <a:latin typeface="+mn-lt"/>
              </a:rPr>
              <a:t>Add sounds together:</a:t>
            </a:r>
          </a:p>
        </p:txBody>
      </p:sp>
      <p:pic>
        <p:nvPicPr>
          <p:cNvPr id="10" name="Picture 8" descr="http://mriquestions.com/uploads/3/4/5/7/34572113/5444977_ori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48158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cbcity.de/wp-content/uploads/2013/08/Time-2-Frequency-Domain-FF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38503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838200" y="3733800"/>
            <a:ext cx="8001000" cy="2743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 dirty="0">
                <a:solidFill>
                  <a:srgbClr val="FF0000"/>
                </a:solidFill>
              </a:rPr>
              <a:t>Invert: given the ‘sum’,</a:t>
            </a:r>
          </a:p>
          <a:p>
            <a:pPr marL="0" indent="0" algn="ctr">
              <a:buNone/>
            </a:pPr>
            <a:r>
              <a:rPr lang="en-US" b="1" kern="0" dirty="0">
                <a:solidFill>
                  <a:srgbClr val="0066FF"/>
                </a:solidFill>
              </a:rPr>
              <a:t>what were the components?</a:t>
            </a:r>
          </a:p>
          <a:p>
            <a:pPr marL="0" indent="0" algn="ctr">
              <a:buNone/>
            </a:pPr>
            <a:r>
              <a:rPr lang="en-US" kern="0" dirty="0"/>
              <a:t> </a:t>
            </a:r>
            <a:r>
              <a:rPr lang="en-US" sz="3600" b="1" i="1" kern="0" dirty="0">
                <a:latin typeface="Times New Roman" pitchFamily="18" charset="0"/>
                <a:cs typeface="Times New Roman" pitchFamily="18" charset="0"/>
              </a:rPr>
              <a:t>Fast Fourier Analysis as in FFTuner @</a:t>
            </a:r>
          </a:p>
          <a:p>
            <a:pPr marL="0" indent="0" algn="ctr">
              <a:buNone/>
            </a:pPr>
            <a:r>
              <a:rPr lang="en-US" sz="2400" b="1" i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www.phys.vt.edu/~vogelaar</a:t>
            </a:r>
            <a:endParaRPr lang="en-US" sz="2400" b="1" i="1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000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please read the Help file which covers everything here in more detail</a:t>
            </a:r>
          </a:p>
          <a:p>
            <a:pPr marL="0" indent="0" algn="ctr">
              <a:buNone/>
            </a:pPr>
            <a:r>
              <a:rPr lang="en-US" sz="1600" kern="0" dirty="0">
                <a:hlinkClick r:id="rId6"/>
              </a:rPr>
              <a:t>https://www1.phys.vt.edu/~kimballton/home/pub/piano/tuner-app/FFTuning.htm</a:t>
            </a:r>
            <a:endParaRPr lang="en-US" sz="1600" kern="0" dirty="0"/>
          </a:p>
          <a:p>
            <a:pPr marL="0" indent="0" algn="ctr">
              <a:buNone/>
            </a:pPr>
            <a:endParaRPr lang="en-US" sz="2400" b="1" i="1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63CC04-2E95-42E8-8A60-BBCAFF4BE838}"/>
              </a:ext>
            </a:extLst>
          </p:cNvPr>
          <p:cNvSpPr/>
          <p:nvPr/>
        </p:nvSpPr>
        <p:spPr>
          <a:xfrm>
            <a:off x="1024407" y="6093555"/>
            <a:ext cx="7147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You might want a powered base microphone for the low frequencies.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04FBF-076A-43A1-BFF5-D2C725B13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88499"/>
            <a:ext cx="8610600" cy="4681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9438CE-B42A-4590-BA4B-138A74FA50F2}"/>
              </a:ext>
            </a:extLst>
          </p:cNvPr>
          <p:cNvSpPr/>
          <p:nvPr/>
        </p:nvSpPr>
        <p:spPr>
          <a:xfrm>
            <a:off x="1024407" y="401812"/>
            <a:ext cx="7095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C2 struck with key; log scale makes everything easier to see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A644C7-377C-4530-8C08-EC1BAACC4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07969"/>
            <a:ext cx="8610600" cy="25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18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lc-record-2019-04-17-23h50m40s-a440PF.mp3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05200" y="2180617"/>
            <a:ext cx="609600" cy="609600"/>
          </a:xfrm>
          <a:prstGeom prst="rect">
            <a:avLst/>
          </a:prstGeom>
        </p:spPr>
      </p:pic>
      <p:pic>
        <p:nvPicPr>
          <p:cNvPr id="3" name="vlc-record-2019-04-18-00h00m40s-aPFplus.mp3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98095" y="5016769"/>
            <a:ext cx="609600" cy="609600"/>
          </a:xfrm>
          <a:prstGeom prst="rect">
            <a:avLst/>
          </a:prstGeom>
        </p:spPr>
      </p:pic>
      <p:pic>
        <p:nvPicPr>
          <p:cNvPr id="4" name="vlc-record-2019-04-18-00h08m40s-aPFplusnoharmonics.mp3-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57400" y="2104417"/>
            <a:ext cx="609600" cy="609600"/>
          </a:xfrm>
          <a:prstGeom prst="rect">
            <a:avLst/>
          </a:prstGeom>
        </p:spPr>
      </p:pic>
      <p:pic>
        <p:nvPicPr>
          <p:cNvPr id="5" name="aPFnoharmonics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33600" y="5029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762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Why some notes sound ‘harmonious’ together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5334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or rather, which notes don’t sound </a:t>
            </a:r>
            <a:r>
              <a:rPr lang="en-US" b="1" dirty="0">
                <a:solidFill>
                  <a:srgbClr val="FF0000"/>
                </a:solidFill>
              </a:rPr>
              <a:t>terrible</a:t>
            </a:r>
            <a:r>
              <a:rPr lang="en-US" b="1" dirty="0">
                <a:solidFill>
                  <a:srgbClr val="0000FF"/>
                </a:solidFill>
              </a:rPr>
              <a:t> together…. 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their harmonics are either matched or well separated</a:t>
            </a:r>
          </a:p>
          <a:p>
            <a:pPr algn="ctr"/>
            <a:r>
              <a:rPr lang="en-US" b="1" dirty="0"/>
              <a:t>(In practice, you can hardly ever avoid harmonics of a fundamental.)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43000" y="2866417"/>
            <a:ext cx="6419693" cy="1026433"/>
            <a:chOff x="1124107" y="913262"/>
            <a:chExt cx="6553200" cy="117254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43001" y="1219200"/>
              <a:ext cx="441960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24107" y="1666702"/>
              <a:ext cx="655320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Arrow Connector 16"/>
            <p:cNvCxnSpPr/>
            <p:nvPr/>
          </p:nvCxnSpPr>
          <p:spPr>
            <a:xfrm rot="5400000">
              <a:off x="3574510" y="1064868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371600" y="5638800"/>
            <a:ext cx="6629400" cy="1026433"/>
            <a:chOff x="1124107" y="913262"/>
            <a:chExt cx="6767268" cy="117254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43001" y="1219200"/>
              <a:ext cx="441960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24107" y="1666702"/>
              <a:ext cx="6767268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Straight Arrow Connector 22"/>
            <p:cNvCxnSpPr/>
            <p:nvPr/>
          </p:nvCxnSpPr>
          <p:spPr>
            <a:xfrm rot="5400000">
              <a:off x="3574510" y="1064868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905000" y="172341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pure        with harmonics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24209" y="452596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pure          with harmonics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05000" y="2866417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86000" y="3247417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33600" y="5609617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14600" y="5990617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410200" y="1952017"/>
                <a:ext cx="19093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</a:rPr>
                        <m:t>=1.5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1952017"/>
                <a:ext cx="1909305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410200" y="4953000"/>
                <a:ext cx="21080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</a:rPr>
                        <m:t>=1.55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4953000"/>
                <a:ext cx="2108078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5556739" y="298352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696200" y="34290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harmonic</a:t>
            </a:r>
          </a:p>
        </p:txBody>
      </p:sp>
    </p:spTree>
    <p:extLst>
      <p:ext uri="{BB962C8B-B14F-4D97-AF65-F5344CB8AC3E}">
        <p14:creationId xmlns:p14="http://schemas.microsoft.com/office/powerpoint/2010/main" val="149454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810515" y="2437404"/>
            <a:ext cx="6419693" cy="1571017"/>
            <a:chOff x="1124107" y="913262"/>
            <a:chExt cx="6553200" cy="1794642"/>
          </a:xfrm>
        </p:grpSpPr>
        <p:pic>
          <p:nvPicPr>
            <p:cNvPr id="117762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43001" y="1219200"/>
              <a:ext cx="441960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24107" y="1666702"/>
              <a:ext cx="655320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Arrow Connector 13"/>
            <p:cNvCxnSpPr/>
            <p:nvPr/>
          </p:nvCxnSpPr>
          <p:spPr>
            <a:xfrm rot="5400000">
              <a:off x="3574510" y="1064868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057400" y="2209800"/>
              <a:ext cx="38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057400" y="2286000"/>
              <a:ext cx="979755" cy="421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  <a:r>
                <a:rPr lang="en-US" baseline="30000" dirty="0"/>
                <a:t>th</a:t>
              </a:r>
              <a:r>
                <a:rPr lang="en-US" dirty="0"/>
                <a:t> (3/2)</a:t>
              </a:r>
              <a:endParaRPr lang="en-US" baseline="300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53208" y="3886200"/>
            <a:ext cx="5867400" cy="1422035"/>
            <a:chOff x="1143000" y="3124200"/>
            <a:chExt cx="5867400" cy="164694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60003" y="3432647"/>
              <a:ext cx="441960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43000" y="3849688"/>
              <a:ext cx="586740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 rot="5400000">
              <a:off x="4420394" y="3275806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057400" y="426720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057400" y="4343398"/>
              <a:ext cx="958917" cy="427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  <a:r>
                <a:rPr lang="en-US" baseline="30000" dirty="0"/>
                <a:t>th</a:t>
              </a:r>
              <a:r>
                <a:rPr lang="en-US" baseline="-25000" dirty="0"/>
                <a:t> </a:t>
              </a:r>
              <a:r>
                <a:rPr lang="en-US" dirty="0"/>
                <a:t>(4/3)</a:t>
              </a:r>
              <a:endParaRPr lang="en-US" baseline="30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42502" y="5181600"/>
            <a:ext cx="5486400" cy="1570021"/>
            <a:chOff x="1208494" y="4953000"/>
            <a:chExt cx="5486400" cy="179350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14792" y="5233340"/>
              <a:ext cx="441960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8494" y="5652440"/>
              <a:ext cx="548640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Arrow Connector 15"/>
            <p:cNvCxnSpPr/>
            <p:nvPr/>
          </p:nvCxnSpPr>
          <p:spPr>
            <a:xfrm rot="5400000">
              <a:off x="5258594" y="5104606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133600" y="62484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057400" y="6324600"/>
              <a:ext cx="966931" cy="421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baseline="30000" dirty="0"/>
                <a:t>rd </a:t>
              </a:r>
              <a:r>
                <a:rPr lang="en-US" dirty="0"/>
                <a:t>(5/4)</a:t>
              </a:r>
              <a:endParaRPr lang="en-US" baseline="300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600200" y="762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Origins of the Just Temperament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3400" y="6185292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Octaves are universally pleasing; to the Western ear, the 5</a:t>
            </a:r>
            <a:r>
              <a:rPr lang="en-US" baseline="30000" dirty="0"/>
              <a:t>th</a:t>
            </a:r>
            <a:r>
              <a:rPr lang="en-US" dirty="0"/>
              <a:t> is next most important.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62000" y="838200"/>
            <a:ext cx="5665177" cy="1503880"/>
            <a:chOff x="1066800" y="981456"/>
            <a:chExt cx="5815580" cy="1729215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43001" y="1295401"/>
              <a:ext cx="441960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2428" r="34207"/>
            <a:stretch/>
          </p:blipFill>
          <p:spPr bwMode="auto">
            <a:xfrm>
              <a:off x="1066800" y="1786863"/>
              <a:ext cx="5815580" cy="36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" name="Straight Arrow Connector 39"/>
            <p:cNvCxnSpPr/>
            <p:nvPr/>
          </p:nvCxnSpPr>
          <p:spPr>
            <a:xfrm rot="5400000">
              <a:off x="2703181" y="1133062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2057400" y="220980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057400" y="2286000"/>
              <a:ext cx="1454244" cy="424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Octave (2/1)</a:t>
              </a:r>
              <a:endParaRPr lang="en-US" baseline="30000" dirty="0"/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 rot="5400000">
            <a:off x="3994803" y="1074640"/>
            <a:ext cx="26508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5574461" y="2655412"/>
            <a:ext cx="26508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2351671" y="1125030"/>
            <a:ext cx="304800" cy="851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07114" y="2656206"/>
            <a:ext cx="304800" cy="851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029808" y="4121967"/>
            <a:ext cx="304800" cy="851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793396" y="5396961"/>
            <a:ext cx="304800" cy="851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477000" y="1371600"/>
            <a:ext cx="221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note 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81600" y="990600"/>
            <a:ext cx="2649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note 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9125</TotalTime>
  <Words>1173</Words>
  <Application>Microsoft Office PowerPoint</Application>
  <PresentationFormat>On-screen Show (4:3)</PresentationFormat>
  <Paragraphs>340</Paragraphs>
  <Slides>33</Slides>
  <Notes>33</Notes>
  <HiddenSlides>0</HiddenSlides>
  <MMClips>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Cambria Math</vt:lpstr>
      <vt:lpstr>Imprint MT Shadow</vt:lpstr>
      <vt:lpstr>Times New Roman</vt:lpstr>
      <vt:lpstr>1_Default Design</vt:lpstr>
      <vt:lpstr>Worksheet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Guitar</vt:lpstr>
      <vt:lpstr>PowerPoint Presentation</vt:lpstr>
      <vt:lpstr>Drums</vt:lpstr>
      <vt:lpstr>Drums</vt:lpstr>
      <vt:lpstr>PowerPoint Presentation</vt:lpstr>
      <vt:lpstr>PowerPoint Presentation</vt:lpstr>
      <vt:lpstr>PowerPoint Presentation</vt:lpstr>
      <vt:lpstr> Is it hopeless?  not with a little help from math and a laptop…  we (non-musicians) can use a spectrum analyzer…</vt:lpstr>
      <vt:lpstr>PowerPoint Presentation</vt:lpstr>
      <vt:lpstr>But first – a critical note about ‘real’ strings (where ‘art’ can’t be avoided)</vt:lpstr>
      <vt:lpstr>A4 (440) inharmonicity</vt:lpstr>
      <vt:lpstr>PowerPoint Presentation</vt:lpstr>
      <vt:lpstr>PowerPoint Presentation</vt:lpstr>
      <vt:lpstr>PowerPoint Presentation</vt:lpstr>
      <vt:lpstr>tools of the trade…</vt:lpstr>
      <vt:lpstr>PowerPoint Presentation</vt:lpstr>
      <vt:lpstr>PowerPoint Presentation</vt:lpstr>
      <vt:lpstr>PowerPoint Presentation</vt:lpstr>
      <vt:lpstr>“Voicing” the hammers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Vogelaar, Robert</dc:creator>
  <cp:lastModifiedBy>Vogelaar, Robert</cp:lastModifiedBy>
  <cp:revision>401</cp:revision>
  <cp:lastPrinted>2012-03-14T05:51:52Z</cp:lastPrinted>
  <dcterms:created xsi:type="dcterms:W3CDTF">2010-04-27T13:09:57Z</dcterms:created>
  <dcterms:modified xsi:type="dcterms:W3CDTF">2019-04-20T05:03:44Z</dcterms:modified>
</cp:coreProperties>
</file>